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71" r:id="rId2"/>
    <p:sldId id="372" r:id="rId3"/>
    <p:sldId id="373" r:id="rId4"/>
    <p:sldId id="374" r:id="rId5"/>
    <p:sldId id="375" r:id="rId6"/>
    <p:sldId id="376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5BA85-A8A6-4D43-A958-105B0CF9649D}" type="datetimeFigureOut">
              <a:rPr lang="zh-CN" altLang="en-US" smtClean="0"/>
              <a:t>2022/8/22/Mon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D8496-73C7-4F8C-80CB-1092943100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48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B4281-D2C8-2C4F-BE2F-19EF8F35E74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9460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B4281-D2C8-2C4F-BE2F-19EF8F35E74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3189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B4281-D2C8-2C4F-BE2F-19EF8F35E74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4386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96B90-D8DB-08D0-EBFF-5ABC77520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969272-3840-7931-7D46-89BF06176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57613B-257F-053A-FA3D-A373353E5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EC1CE-9119-42D7-AD49-CF3E9B66C1A6}" type="datetimeFigureOut">
              <a:rPr lang="zh-CN" altLang="en-US" smtClean="0"/>
              <a:t>2022/8/22/Mon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C63D69-FD67-472A-8C58-FE7DB439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DDA3DC-49E8-C723-34EE-BCE9A5C3B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5812A-3265-4B6F-BEFD-711D87A82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93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BC723D-6C1F-11F9-3472-CB518C93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AD8CE2-757C-3D6F-4E14-89215C2AC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2402A9-DE08-23D3-579C-560FDA101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EC1CE-9119-42D7-AD49-CF3E9B66C1A6}" type="datetimeFigureOut">
              <a:rPr lang="zh-CN" altLang="en-US" smtClean="0"/>
              <a:t>2022/8/22/Mon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7B7C70-08D2-3352-0088-088ACE88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0EB219-7CA5-6EA9-43A1-7408269C4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5812A-3265-4B6F-BEFD-711D87A82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100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F7FE909-A34A-BA8C-D997-386E60F4AF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FD0108-0DEB-8A95-8F95-746D81C14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C32505-42CA-EE55-AEFF-6FB8870D3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EC1CE-9119-42D7-AD49-CF3E9B66C1A6}" type="datetimeFigureOut">
              <a:rPr lang="zh-CN" altLang="en-US" smtClean="0"/>
              <a:t>2022/8/22/Mon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DEA0A8-3951-54B5-FC57-6B0355593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B45928-12AE-7BEE-89DF-AC27C459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5812A-3265-4B6F-BEFD-711D87A82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45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CA4560-D970-4AB4-A1E4-0B799C2E82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04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60CB5-14AA-EE20-6D0C-4EC7DCC4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31C77C-4DA6-83BD-CFBE-506BE4FCD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69321D-E81A-B3B9-5F34-4F41D398F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EC1CE-9119-42D7-AD49-CF3E9B66C1A6}" type="datetimeFigureOut">
              <a:rPr lang="zh-CN" altLang="en-US" smtClean="0"/>
              <a:t>2022/8/22/Mon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820E2E-2B6A-3B80-3402-E28BB37D3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E8A78A-9308-9192-0170-D568E389E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5812A-3265-4B6F-BEFD-711D87A82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923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88228C-CE3B-1FD2-89D3-D5F9DD738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00269F-30FB-DE0D-35CB-20067B325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BC7440-EF7E-62A6-D722-F35AEC33A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EC1CE-9119-42D7-AD49-CF3E9B66C1A6}" type="datetimeFigureOut">
              <a:rPr lang="zh-CN" altLang="en-US" smtClean="0"/>
              <a:t>2022/8/22/Mon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BE2CC0-BFA4-20A1-E39F-A45832D2B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ED42A7-2CB0-C159-FCB7-5581447D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5812A-3265-4B6F-BEFD-711D87A82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50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86825-1549-E07F-6738-0CC5852F1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92B184-59B5-41F2-AB39-12A676EF3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074E8-02F3-2CBB-71F4-62EFD8B65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FC546E-1E32-067A-4F0E-5295F6229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EC1CE-9119-42D7-AD49-CF3E9B66C1A6}" type="datetimeFigureOut">
              <a:rPr lang="zh-CN" altLang="en-US" smtClean="0"/>
              <a:t>2022/8/22/Mon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528B60-770F-363A-4AEE-2C5807F39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2A3853-DC8B-E59B-7A76-CEB10CA4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5812A-3265-4B6F-BEFD-711D87A82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19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81AAFB-5AF2-3B10-038E-1E6A24559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D8FFFD-803C-0DD8-BD87-02E8FF1ED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9395BB-150B-4B5E-E4BE-D85E640F8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DB719D-2AB5-996E-9F60-4D5E36FA4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AD062B-C3E9-C462-7C13-F7EF81F2CB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8FCE8FE-DC60-C356-E00C-435DCB527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EC1CE-9119-42D7-AD49-CF3E9B66C1A6}" type="datetimeFigureOut">
              <a:rPr lang="zh-CN" altLang="en-US" smtClean="0"/>
              <a:t>2022/8/22/Mon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F3ACBF5-4B6A-24FE-63F3-2675D28B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B4E122F-8E7C-8670-319A-AD71FC044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5812A-3265-4B6F-BEFD-711D87A82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165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B72F1-FDC9-F68C-B5A4-7EE492196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8FD6680-F2B7-1242-0EFE-66F1D6C99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EC1CE-9119-42D7-AD49-CF3E9B66C1A6}" type="datetimeFigureOut">
              <a:rPr lang="zh-CN" altLang="en-US" smtClean="0"/>
              <a:t>2022/8/22/Mon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1F0917-65F9-DF2B-12B3-925453D2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6ACE12-3938-54E5-4E35-F0F9BFC3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5812A-3265-4B6F-BEFD-711D87A82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20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73E76D-ED45-8D87-4079-44957DF8B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EC1CE-9119-42D7-AD49-CF3E9B66C1A6}" type="datetimeFigureOut">
              <a:rPr lang="zh-CN" altLang="en-US" smtClean="0"/>
              <a:t>2022/8/22/Mon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484C903-865D-937D-E3A1-88F7A1B0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706F52-CD84-61FA-219B-A9A468EF3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5812A-3265-4B6F-BEFD-711D87A82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57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B2A34-A19E-ACFD-E303-37294D61B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AEA1B2-2620-BD95-E8CB-A879FD747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8D776-CF67-F2FD-01C4-8144826F4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6FE3CF-A9D6-3CB8-CB3A-27B0E65F1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EC1CE-9119-42D7-AD49-CF3E9B66C1A6}" type="datetimeFigureOut">
              <a:rPr lang="zh-CN" altLang="en-US" smtClean="0"/>
              <a:t>2022/8/22/Mon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F48338-194E-6202-DF46-99188886B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59E649-D4DA-944C-B807-429ABC4C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5812A-3265-4B6F-BEFD-711D87A82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36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46BCB-B6AB-6E97-672D-F7E04E8CE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546C395-0099-7C19-327D-44A2325A4F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A3E2DB-0032-4E7A-0323-9271172E1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F16FD1-2E9D-9F57-656E-BD335E079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EC1CE-9119-42D7-AD49-CF3E9B66C1A6}" type="datetimeFigureOut">
              <a:rPr lang="zh-CN" altLang="en-US" smtClean="0"/>
              <a:t>2022/8/22/Mon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E3B399-0480-4DA0-570B-7544FB6DD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238EA7-F21B-4445-648D-072E0380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5812A-3265-4B6F-BEFD-711D87A82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47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ACB8041-9113-AA2E-89B9-B49D5F509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506532-8016-F291-CD42-EC9616657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343FF2-506F-0379-776D-FFCFF04D0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EC1CE-9119-42D7-AD49-CF3E9B66C1A6}" type="datetimeFigureOut">
              <a:rPr lang="zh-CN" altLang="en-US" smtClean="0"/>
              <a:t>2022/8/22/Mon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8596A3-0855-758C-934F-8A84CDC6A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684DED-A73C-328E-ABCE-66BDC88EE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5812A-3265-4B6F-BEFD-711D87A82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695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4">
            <a:extLst>
              <a:ext uri="{FF2B5EF4-FFF2-40B4-BE49-F238E27FC236}">
                <a16:creationId xmlns:a16="http://schemas.microsoft.com/office/drawing/2014/main" id="{2CE0AF88-8FB1-18AC-0094-360F605551B3}"/>
              </a:ext>
            </a:extLst>
          </p:cNvPr>
          <p:cNvSpPr/>
          <p:nvPr/>
        </p:nvSpPr>
        <p:spPr>
          <a:xfrm>
            <a:off x="6503260" y="-7498534"/>
            <a:ext cx="668655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52C7C53-5A4A-A379-F8E1-7CF255541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581" y="-371476"/>
            <a:ext cx="3617970" cy="783019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A0E64BA3-1E7A-F8E6-ECEC-EFFFBCA6EE7C}"/>
              </a:ext>
            </a:extLst>
          </p:cNvPr>
          <p:cNvSpPr txBox="1"/>
          <p:nvPr/>
        </p:nvSpPr>
        <p:spPr>
          <a:xfrm>
            <a:off x="1227938" y="-7498534"/>
            <a:ext cx="5275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FF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      </a:t>
            </a:r>
            <a:endParaRPr lang="en-US" altLang="zh-CN" sz="2400" dirty="0">
              <a:solidFill>
                <a:srgbClr val="FFFFFF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6CCE71-25A4-6D00-2A6C-71B1935DFA42}"/>
              </a:ext>
            </a:extLst>
          </p:cNvPr>
          <p:cNvSpPr/>
          <p:nvPr/>
        </p:nvSpPr>
        <p:spPr>
          <a:xfrm>
            <a:off x="3654393" y="9236675"/>
            <a:ext cx="5215160" cy="4003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EDD8CDF-5D25-723D-E55F-BDE6ACA7A807}"/>
              </a:ext>
            </a:extLst>
          </p:cNvPr>
          <p:cNvSpPr/>
          <p:nvPr/>
        </p:nvSpPr>
        <p:spPr>
          <a:xfrm>
            <a:off x="-2" y="0"/>
            <a:ext cx="6884259" cy="6858000"/>
          </a:xfrm>
          <a:prstGeom prst="roundRect">
            <a:avLst/>
          </a:prstGeom>
          <a:gradFill flip="none" rotWithShape="1">
            <a:gsLst>
              <a:gs pos="44000">
                <a:srgbClr val="020204"/>
              </a:gs>
              <a:gs pos="100000">
                <a:srgbClr val="3D3D3F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4" descr="e7d195523061f1c0c2b73831c94a3edc981f60e396d3e182073EE1468018468A7F192AE5E5CD515B6C3125F8AF6E4EE646174E8CF0B46FD19828DCE8CDA3B3A044A74F0E769C5FA8CB87AB6FC303C8BA3785FAC64AF542479CF2CAAFCCCB35E0498264C96F91358F8B749FD98BCFA5BD2C0EFD4A464260C1B63CAEEA02900387987532B6612B8FDC442854046B6EFF31">
            <a:extLst>
              <a:ext uri="{FF2B5EF4-FFF2-40B4-BE49-F238E27FC236}">
                <a16:creationId xmlns:a16="http://schemas.microsoft.com/office/drawing/2014/main" id="{9AF1E4F5-C1A5-0C12-DF6E-5DB06EFFD719}"/>
              </a:ext>
            </a:extLst>
          </p:cNvPr>
          <p:cNvGrpSpPr/>
          <p:nvPr/>
        </p:nvGrpSpPr>
        <p:grpSpPr bwMode="auto">
          <a:xfrm>
            <a:off x="1078548" y="940916"/>
            <a:ext cx="5017452" cy="5205412"/>
            <a:chOff x="2376248" y="836820"/>
            <a:chExt cx="5017167" cy="5205863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CCA03A7-5004-50B8-AA52-60A9848FA32E}"/>
                </a:ext>
              </a:extLst>
            </p:cNvPr>
            <p:cNvSpPr txBox="1"/>
            <p:nvPr/>
          </p:nvSpPr>
          <p:spPr>
            <a:xfrm>
              <a:off x="3326217" y="836820"/>
              <a:ext cx="1573124" cy="5205863"/>
            </a:xfrm>
            <a:custGeom>
              <a:avLst/>
              <a:gdLst/>
              <a:ahLst/>
              <a:cxnLst/>
              <a:rect l="l" t="t" r="r" b="b"/>
              <a:pathLst>
                <a:path w="1633849" h="5406823">
                  <a:moveTo>
                    <a:pt x="1515829" y="0"/>
                  </a:moveTo>
                  <a:lnTo>
                    <a:pt x="1633849" y="0"/>
                  </a:lnTo>
                  <a:lnTo>
                    <a:pt x="1633849" y="5406823"/>
                  </a:lnTo>
                  <a:lnTo>
                    <a:pt x="1294540" y="5406823"/>
                  </a:lnTo>
                  <a:lnTo>
                    <a:pt x="1294540" y="534781"/>
                  </a:lnTo>
                  <a:cubicBezTo>
                    <a:pt x="1124885" y="697059"/>
                    <a:pt x="931257" y="837209"/>
                    <a:pt x="713657" y="955230"/>
                  </a:cubicBezTo>
                  <a:cubicBezTo>
                    <a:pt x="496056" y="1073250"/>
                    <a:pt x="258170" y="1177748"/>
                    <a:pt x="0" y="1268722"/>
                  </a:cubicBezTo>
                  <a:lnTo>
                    <a:pt x="0" y="958918"/>
                  </a:lnTo>
                  <a:cubicBezTo>
                    <a:pt x="154902" y="907284"/>
                    <a:pt x="298740" y="848888"/>
                    <a:pt x="431513" y="783731"/>
                  </a:cubicBezTo>
                  <a:cubicBezTo>
                    <a:pt x="564287" y="718574"/>
                    <a:pt x="691528" y="646655"/>
                    <a:pt x="813237" y="567974"/>
                  </a:cubicBezTo>
                  <a:cubicBezTo>
                    <a:pt x="934946" y="489294"/>
                    <a:pt x="1052966" y="402622"/>
                    <a:pt x="1167299" y="307960"/>
                  </a:cubicBezTo>
                  <a:cubicBezTo>
                    <a:pt x="1281631" y="213298"/>
                    <a:pt x="1397808" y="110644"/>
                    <a:pt x="1515829" y="0"/>
                  </a:cubicBezTo>
                  <a:close/>
                </a:path>
              </a:pathLst>
            </a:custGeom>
            <a:gradFill>
              <a:gsLst>
                <a:gs pos="0">
                  <a:srgbClr val="FEEBC5">
                    <a:alpha val="16000"/>
                  </a:srgbClr>
                </a:gs>
                <a:gs pos="100000">
                  <a:srgbClr val="9A6B4D">
                    <a:alpha val="47000"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>
              <a:defPPr>
                <a:defRPr lang="zh-CN"/>
              </a:defPPr>
              <a:lvl1pPr>
                <a:defRPr sz="71400" b="1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59500" b="0" kern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Calibri" panose="020F0502020204030204" pitchFamily="34" charset="0"/>
                <a:ea typeface="微软雅黑 Light" panose="020B0502040204020203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33" name="矩形 18">
              <a:extLst>
                <a:ext uri="{FF2B5EF4-FFF2-40B4-BE49-F238E27FC236}">
                  <a16:creationId xmlns:a16="http://schemas.microsoft.com/office/drawing/2014/main" id="{E6CF9EE0-D37E-AFE5-8385-85C0CA4FC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248" y="3567282"/>
              <a:ext cx="5017167" cy="1290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latin typeface="幼圆" panose="02010509060101010101" pitchFamily="49" charset="-122"/>
                  <a:ea typeface="幼圆" panose="02010509060101010101" pitchFamily="49" charset="-122"/>
                  <a:sym typeface="Calibri" panose="020F0502020204030204" pitchFamily="34" charset="0"/>
                </a:rPr>
                <a:t>支持手机号</a:t>
              </a:r>
              <a:r>
                <a:rPr lang="en-US" altLang="zh-CN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latin typeface="幼圆" panose="02010509060101010101" pitchFamily="49" charset="-122"/>
                  <a:ea typeface="幼圆" panose="02010509060101010101" pitchFamily="49" charset="-122"/>
                  <a:sym typeface="Calibri" panose="020F0502020204030204" pitchFamily="34" charset="0"/>
                </a:rPr>
                <a:t>/</a:t>
              </a:r>
              <a:r>
                <a:rPr lang="zh-CN" altLang="en-US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latin typeface="幼圆" panose="02010509060101010101" pitchFamily="49" charset="-122"/>
                  <a:ea typeface="幼圆" panose="02010509060101010101" pitchFamily="49" charset="-122"/>
                  <a:sym typeface="Calibri" panose="020F0502020204030204" pitchFamily="34" charset="0"/>
                </a:rPr>
                <a:t>邮箱密码登陆</a:t>
              </a: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latin typeface="幼圆" panose="02010509060101010101" pitchFamily="49" charset="-122"/>
                  <a:ea typeface="幼圆" panose="02010509060101010101" pitchFamily="49" charset="-122"/>
                  <a:sym typeface="Calibri" panose="020F0502020204030204" pitchFamily="34" charset="0"/>
                </a:rPr>
                <a:t>支持验证码登陆</a:t>
              </a: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latin typeface="幼圆" panose="02010509060101010101" pitchFamily="49" charset="-122"/>
                  <a:ea typeface="幼圆" panose="02010509060101010101" pitchFamily="49" charset="-122"/>
                  <a:sym typeface="Calibri" panose="020F0502020204030204" pitchFamily="34" charset="0"/>
                </a:rPr>
                <a:t>独立注册模块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41BA8F8-09D3-83CD-E20A-F24ED928724B}"/>
                </a:ext>
              </a:extLst>
            </p:cNvPr>
            <p:cNvSpPr txBox="1"/>
            <p:nvPr/>
          </p:nvSpPr>
          <p:spPr>
            <a:xfrm>
              <a:off x="3036458" y="2510444"/>
              <a:ext cx="3262247" cy="10157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6000" b="1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effectLst>
                    <a:outerShdw blurRad="165100" dist="88900" dir="2700000" algn="tl">
                      <a:srgbClr val="000000">
                        <a:alpha val="14000"/>
                      </a:srgbClr>
                    </a:outerShdw>
                  </a:effectLst>
                  <a:latin typeface="造字工房尚雅（非商用）常规体" pitchFamily="2" charset="-122"/>
                  <a:ea typeface="造字工房尚雅（非商用）常规体" pitchFamily="2" charset="-122"/>
                  <a:sym typeface="Calibri" panose="020F0502020204030204" pitchFamily="34" charset="0"/>
                </a:rPr>
                <a:t>登陆界面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291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782101B-735A-CF52-F1F7-DD12D3912366}"/>
              </a:ext>
            </a:extLst>
          </p:cNvPr>
          <p:cNvSpPr/>
          <p:nvPr/>
        </p:nvSpPr>
        <p:spPr>
          <a:xfrm rot="5400000" flipH="1">
            <a:off x="4626769" y="1033527"/>
            <a:ext cx="8272462" cy="6858000"/>
          </a:xfrm>
          <a:prstGeom prst="roundRect">
            <a:avLst/>
          </a:prstGeom>
          <a:gradFill flip="none" rotWithShape="1">
            <a:gsLst>
              <a:gs pos="44000">
                <a:srgbClr val="020204"/>
              </a:gs>
              <a:gs pos="100000">
                <a:srgbClr val="3D3D3F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83A47A-4693-BB78-E594-935B6B853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07" y="-3934606"/>
            <a:ext cx="3442357" cy="7450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2D1998-4B0A-7B19-0E22-A8C2B80BF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07" y="2986578"/>
            <a:ext cx="3577608" cy="7742844"/>
          </a:xfrm>
          <a:prstGeom prst="rect">
            <a:avLst/>
          </a:prstGeom>
        </p:spPr>
      </p:pic>
      <p:sp>
        <p:nvSpPr>
          <p:cNvPr id="5" name="文本框 4" descr="e7d195523061f1c0c2b73831c94a3edc981f60e396d3e182073EE1468018468A7F192AE5E5CD515B6C3125F8AF6E4EE646174E8CF0B46FD19828DCE8CDA3B3A044A74F0E769C5FA8CB87AB6FC303C8BA3785FAC64AF542479CF2CAAFCCCB35E0498264C96F91358F8B749FD98BCFA5BD2C0EFD4A464260C1B63CAEEA02900387987532B6612B8FDC442854046B6EFF31">
            <a:extLst>
              <a:ext uri="{FF2B5EF4-FFF2-40B4-BE49-F238E27FC236}">
                <a16:creationId xmlns:a16="http://schemas.microsoft.com/office/drawing/2014/main" id="{0DED0F5E-1523-43C2-9D1F-9E999C56E9D0}"/>
              </a:ext>
            </a:extLst>
          </p:cNvPr>
          <p:cNvSpPr txBox="1"/>
          <p:nvPr/>
        </p:nvSpPr>
        <p:spPr>
          <a:xfrm>
            <a:off x="7437438" y="1154842"/>
            <a:ext cx="2995612" cy="5376862"/>
          </a:xfrm>
          <a:custGeom>
            <a:avLst/>
            <a:gdLst/>
            <a:ahLst/>
            <a:cxnLst/>
            <a:rect l="l" t="t" r="r" b="b"/>
            <a:pathLst>
              <a:path w="2994776" h="5377318">
                <a:moveTo>
                  <a:pt x="1589592" y="0"/>
                </a:moveTo>
                <a:cubicBezTo>
                  <a:pt x="1801045" y="0"/>
                  <a:pt x="1992829" y="31964"/>
                  <a:pt x="2164943" y="95892"/>
                </a:cubicBezTo>
                <a:cubicBezTo>
                  <a:pt x="2337056" y="159820"/>
                  <a:pt x="2483967" y="250794"/>
                  <a:pt x="2605676" y="368815"/>
                </a:cubicBezTo>
                <a:cubicBezTo>
                  <a:pt x="2727385" y="486835"/>
                  <a:pt x="2821433" y="629443"/>
                  <a:pt x="2887819" y="796639"/>
                </a:cubicBezTo>
                <a:cubicBezTo>
                  <a:pt x="2954206" y="963836"/>
                  <a:pt x="2987399" y="1150702"/>
                  <a:pt x="2987399" y="1357238"/>
                </a:cubicBezTo>
                <a:cubicBezTo>
                  <a:pt x="2987399" y="1600656"/>
                  <a:pt x="2952362" y="1816412"/>
                  <a:pt x="2882287" y="2004508"/>
                </a:cubicBezTo>
                <a:cubicBezTo>
                  <a:pt x="2812212" y="2192603"/>
                  <a:pt x="2716935" y="2363487"/>
                  <a:pt x="2596456" y="2517160"/>
                </a:cubicBezTo>
                <a:cubicBezTo>
                  <a:pt x="2475976" y="2670833"/>
                  <a:pt x="2335212" y="2812212"/>
                  <a:pt x="2174163" y="2941297"/>
                </a:cubicBezTo>
                <a:cubicBezTo>
                  <a:pt x="2013114" y="3070382"/>
                  <a:pt x="1842844" y="3198853"/>
                  <a:pt x="1663355" y="3326708"/>
                </a:cubicBezTo>
                <a:cubicBezTo>
                  <a:pt x="1424855" y="3496363"/>
                  <a:pt x="1223236" y="3646963"/>
                  <a:pt x="1058499" y="3778506"/>
                </a:cubicBezTo>
                <a:cubicBezTo>
                  <a:pt x="893761" y="3910050"/>
                  <a:pt x="759759" y="4038521"/>
                  <a:pt x="656490" y="4163918"/>
                </a:cubicBezTo>
                <a:cubicBezTo>
                  <a:pt x="553222" y="4289315"/>
                  <a:pt x="478845" y="4418400"/>
                  <a:pt x="433358" y="4551173"/>
                </a:cubicBezTo>
                <a:cubicBezTo>
                  <a:pt x="387871" y="4683947"/>
                  <a:pt x="365127" y="4837620"/>
                  <a:pt x="365127" y="5012192"/>
                </a:cubicBezTo>
                <a:lnTo>
                  <a:pt x="365127" y="5067514"/>
                </a:lnTo>
                <a:lnTo>
                  <a:pt x="2994776" y="5067514"/>
                </a:lnTo>
                <a:lnTo>
                  <a:pt x="2994776" y="5377318"/>
                </a:lnTo>
                <a:lnTo>
                  <a:pt x="0" y="5377318"/>
                </a:lnTo>
                <a:lnTo>
                  <a:pt x="0" y="5130212"/>
                </a:lnTo>
                <a:cubicBezTo>
                  <a:pt x="0" y="4965475"/>
                  <a:pt x="13524" y="4817335"/>
                  <a:pt x="40570" y="4685791"/>
                </a:cubicBezTo>
                <a:cubicBezTo>
                  <a:pt x="67616" y="4554247"/>
                  <a:pt x="108801" y="4433153"/>
                  <a:pt x="164123" y="4322508"/>
                </a:cubicBezTo>
                <a:cubicBezTo>
                  <a:pt x="219445" y="4211864"/>
                  <a:pt x="288291" y="4107981"/>
                  <a:pt x="370659" y="4010860"/>
                </a:cubicBezTo>
                <a:cubicBezTo>
                  <a:pt x="453028" y="3913738"/>
                  <a:pt x="548919" y="3816617"/>
                  <a:pt x="658335" y="3719496"/>
                </a:cubicBezTo>
                <a:cubicBezTo>
                  <a:pt x="767750" y="3622375"/>
                  <a:pt x="891917" y="3522795"/>
                  <a:pt x="1030837" y="3420756"/>
                </a:cubicBezTo>
                <a:cubicBezTo>
                  <a:pt x="1169758" y="3318718"/>
                  <a:pt x="1321586" y="3207459"/>
                  <a:pt x="1486324" y="3086979"/>
                </a:cubicBezTo>
                <a:cubicBezTo>
                  <a:pt x="1646143" y="2971417"/>
                  <a:pt x="1795513" y="2857085"/>
                  <a:pt x="1934433" y="2743981"/>
                </a:cubicBezTo>
                <a:cubicBezTo>
                  <a:pt x="2073354" y="2630878"/>
                  <a:pt x="2194448" y="2509169"/>
                  <a:pt x="2297716" y="2378855"/>
                </a:cubicBezTo>
                <a:cubicBezTo>
                  <a:pt x="2400984" y="2248540"/>
                  <a:pt x="2482738" y="2105317"/>
                  <a:pt x="2542978" y="1949186"/>
                </a:cubicBezTo>
                <a:cubicBezTo>
                  <a:pt x="2603217" y="1793054"/>
                  <a:pt x="2633337" y="1614179"/>
                  <a:pt x="2633337" y="1412560"/>
                </a:cubicBezTo>
                <a:cubicBezTo>
                  <a:pt x="2633337" y="1063416"/>
                  <a:pt x="2536831" y="792337"/>
                  <a:pt x="2343818" y="599324"/>
                </a:cubicBezTo>
                <a:cubicBezTo>
                  <a:pt x="2150805" y="406311"/>
                  <a:pt x="1879726" y="309804"/>
                  <a:pt x="1530581" y="309804"/>
                </a:cubicBezTo>
                <a:cubicBezTo>
                  <a:pt x="1294540" y="309804"/>
                  <a:pt x="1067104" y="361438"/>
                  <a:pt x="848274" y="464706"/>
                </a:cubicBezTo>
                <a:cubicBezTo>
                  <a:pt x="629444" y="567974"/>
                  <a:pt x="415532" y="711812"/>
                  <a:pt x="206537" y="896219"/>
                </a:cubicBezTo>
                <a:lnTo>
                  <a:pt x="206537" y="497900"/>
                </a:lnTo>
                <a:cubicBezTo>
                  <a:pt x="408155" y="342998"/>
                  <a:pt x="625756" y="221289"/>
                  <a:pt x="859339" y="132773"/>
                </a:cubicBezTo>
                <a:cubicBezTo>
                  <a:pt x="1092921" y="44258"/>
                  <a:pt x="1336339" y="0"/>
                  <a:pt x="1589592" y="0"/>
                </a:cubicBezTo>
                <a:close/>
              </a:path>
            </a:pathLst>
          </a:custGeom>
          <a:gradFill>
            <a:gsLst>
              <a:gs pos="0">
                <a:srgbClr val="FEEBC5">
                  <a:alpha val="16000"/>
                </a:srgbClr>
              </a:gs>
              <a:gs pos="100000">
                <a:srgbClr val="9A6B4D">
                  <a:alpha val="47000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59500" b="0" kern="0" dirty="0">
              <a:solidFill>
                <a:srgbClr val="51473D"/>
              </a:solidFill>
              <a:latin typeface="Calibri" panose="020F0502020204030204" pitchFamily="34" charset="0"/>
              <a:ea typeface="微软雅黑 Light" panose="020B0502040204020203" pitchFamily="34" charset="-122"/>
              <a:sym typeface="Calibri" panose="020F0502020204030204" pitchFamily="34" charset="0"/>
            </a:endParaRPr>
          </a:p>
        </p:txBody>
      </p:sp>
      <p:grpSp>
        <p:nvGrpSpPr>
          <p:cNvPr id="6" name="组合 4" descr="e7d195523061f1c0c2b73831c94a3edc981f60e396d3e182073EE1468018468A7F192AE5E5CD515B6C3125F8AF6E4EE646174E8CF0B46FD19828DCE8CDA3B3A044A74F0E769C5FA8CB87AB6FC303C8BA3785FAC64AF542479CF2CAAFCCCB35E0498264C96F91358F8B749FD98BCFA5BD2C0EFD4A464260C1B63CAEEA02900387987532B6612B8FDC442854046B6EFF31">
            <a:extLst>
              <a:ext uri="{FF2B5EF4-FFF2-40B4-BE49-F238E27FC236}">
                <a16:creationId xmlns:a16="http://schemas.microsoft.com/office/drawing/2014/main" id="{B2B31D51-F7B2-C1F3-5582-4CAC546B398E}"/>
              </a:ext>
            </a:extLst>
          </p:cNvPr>
          <p:cNvGrpSpPr/>
          <p:nvPr/>
        </p:nvGrpSpPr>
        <p:grpSpPr bwMode="auto">
          <a:xfrm>
            <a:off x="6574181" y="2064474"/>
            <a:ext cx="5017452" cy="4024808"/>
            <a:chOff x="2997967" y="2064787"/>
            <a:chExt cx="5017167" cy="4025157"/>
          </a:xfrm>
        </p:grpSpPr>
        <p:sp>
          <p:nvSpPr>
            <p:cNvPr id="7" name="矩形 18">
              <a:extLst>
                <a:ext uri="{FF2B5EF4-FFF2-40B4-BE49-F238E27FC236}">
                  <a16:creationId xmlns:a16="http://schemas.microsoft.com/office/drawing/2014/main" id="{99D55FA7-2BF8-1FAA-1BAF-73B5AC8CD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7967" y="3137790"/>
              <a:ext cx="5017167" cy="2952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latin typeface="幼圆" panose="02010509060101010101" pitchFamily="49" charset="-122"/>
                  <a:ea typeface="幼圆" panose="02010509060101010101" pitchFamily="49" charset="-122"/>
                  <a:sym typeface="Calibri" panose="020F0502020204030204" pitchFamily="34" charset="0"/>
                </a:rPr>
                <a:t>分享文章、图片（最多支持</a:t>
              </a:r>
              <a:r>
                <a:rPr lang="en-US" altLang="zh-CN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latin typeface="幼圆" panose="02010509060101010101" pitchFamily="49" charset="-122"/>
                  <a:ea typeface="幼圆" panose="02010509060101010101" pitchFamily="49" charset="-122"/>
                  <a:sym typeface="Calibri" panose="020F0502020204030204" pitchFamily="34" charset="0"/>
                </a:rPr>
                <a:t>9</a:t>
              </a:r>
              <a:r>
                <a:rPr lang="zh-CN" altLang="en-US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latin typeface="幼圆" panose="02010509060101010101" pitchFamily="49" charset="-122"/>
                  <a:ea typeface="幼圆" panose="02010509060101010101" pitchFamily="49" charset="-122"/>
                  <a:sym typeface="Calibri" panose="020F0502020204030204" pitchFamily="34" charset="0"/>
                </a:rPr>
                <a:t>张）</a:t>
              </a:r>
              <a:endParaRPr lang="en-US" altLang="zh-CN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latin typeface="幼圆" panose="02010509060101010101" pitchFamily="49" charset="-122"/>
                  <a:ea typeface="幼圆" panose="02010509060101010101" pitchFamily="49" charset="-122"/>
                  <a:sym typeface="Calibri" panose="020F0502020204030204" pitchFamily="34" charset="0"/>
                </a:rPr>
                <a:t>点赞、评论功能</a:t>
              </a:r>
              <a:endParaRPr lang="en-US" altLang="zh-CN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latin typeface="幼圆" panose="02010509060101010101" pitchFamily="49" charset="-122"/>
                  <a:ea typeface="幼圆" panose="02010509060101010101" pitchFamily="49" charset="-122"/>
                  <a:sym typeface="Calibri" panose="020F0502020204030204" pitchFamily="34" charset="0"/>
                </a:rPr>
                <a:t>简约 </a:t>
              </a:r>
              <a:r>
                <a:rPr lang="en-US" altLang="zh-CN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latin typeface="幼圆" panose="02010509060101010101" pitchFamily="49" charset="-122"/>
                  <a:ea typeface="幼圆" panose="02010509060101010101" pitchFamily="49" charset="-122"/>
                  <a:sym typeface="Calibri" panose="020F0502020204030204" pitchFamily="34" charset="0"/>
                </a:rPr>
                <a:t>UI</a:t>
              </a: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latin typeface="幼圆" panose="02010509060101010101" pitchFamily="49" charset="-122"/>
                  <a:ea typeface="幼圆" panose="02010509060101010101" pitchFamily="49" charset="-122"/>
                  <a:sym typeface="Calibri" panose="020F0502020204030204" pitchFamily="34" charset="0"/>
                </a:rPr>
                <a:t>敏感词屏蔽</a:t>
              </a:r>
              <a:endParaRPr lang="en-US" altLang="zh-CN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latin typeface="幼圆" panose="02010509060101010101" pitchFamily="49" charset="-122"/>
                  <a:ea typeface="幼圆" panose="02010509060101010101" pitchFamily="49" charset="-122"/>
                  <a:sym typeface="Calibri" panose="020F0502020204030204" pitchFamily="34" charset="0"/>
                </a:rPr>
                <a:t>关注页面</a:t>
              </a:r>
              <a:endParaRPr lang="en-US" altLang="zh-CN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775DD5B-5E60-56FD-108D-B596E0C89C56}"/>
                </a:ext>
              </a:extLst>
            </p:cNvPr>
            <p:cNvSpPr txBox="1"/>
            <p:nvPr/>
          </p:nvSpPr>
          <p:spPr>
            <a:xfrm>
              <a:off x="2997967" y="2064787"/>
              <a:ext cx="4721857" cy="1015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6000" b="1" dirty="0">
                  <a:gradFill>
                    <a:gsLst>
                      <a:gs pos="0">
                        <a:srgbClr val="FEEBC5"/>
                      </a:gs>
                      <a:gs pos="100000">
                        <a:srgbClr val="9A6B4D"/>
                      </a:gs>
                    </a:gsLst>
                    <a:lin ang="5400000" scaled="1"/>
                  </a:gradFill>
                  <a:effectLst>
                    <a:outerShdw blurRad="165100" dist="88900" dir="2700000" algn="tl">
                      <a:srgbClr val="000000">
                        <a:alpha val="14000"/>
                      </a:srgbClr>
                    </a:outerShdw>
                  </a:effectLst>
                  <a:latin typeface="造字工房尚雅（非商用）常规体" pitchFamily="2" charset="-122"/>
                  <a:ea typeface="造字工房尚雅（非商用）常规体" pitchFamily="2" charset="-122"/>
                  <a:sym typeface="Calibri" panose="020F0502020204030204" pitchFamily="34" charset="0"/>
                </a:rPr>
                <a:t>首页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9821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2AE9C38-B30F-3786-F382-6118025D9F45}"/>
              </a:ext>
            </a:extLst>
          </p:cNvPr>
          <p:cNvSpPr/>
          <p:nvPr/>
        </p:nvSpPr>
        <p:spPr>
          <a:xfrm>
            <a:off x="-2" y="0"/>
            <a:ext cx="6884259" cy="6858000"/>
          </a:xfrm>
          <a:prstGeom prst="roundRect">
            <a:avLst/>
          </a:prstGeom>
          <a:gradFill flip="none" rotWithShape="1">
            <a:gsLst>
              <a:gs pos="44000">
                <a:srgbClr val="020204"/>
              </a:gs>
              <a:gs pos="100000">
                <a:srgbClr val="3D3D3F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AA68F4-2472-4C8C-C0C0-5BADC4F1F438}"/>
              </a:ext>
            </a:extLst>
          </p:cNvPr>
          <p:cNvSpPr txBox="1"/>
          <p:nvPr/>
        </p:nvSpPr>
        <p:spPr>
          <a:xfrm>
            <a:off x="1030230" y="1027628"/>
            <a:ext cx="5275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FFFF"/>
                </a:solidFill>
                <a:latin typeface="造字工房朗宋（非商用）常规体" pitchFamily="2" charset="-122"/>
                <a:ea typeface="造字工房朗宋（非商用）常规体" pitchFamily="2" charset="-122"/>
              </a:rPr>
              <a:t>      </a:t>
            </a:r>
            <a:endParaRPr lang="en-US" altLang="zh-CN" sz="2400" dirty="0">
              <a:solidFill>
                <a:srgbClr val="FFFFFF"/>
              </a:solidFill>
              <a:latin typeface="造字工房朗宋（非商用）常规体" pitchFamily="2" charset="-122"/>
              <a:ea typeface="造字工房朗宋（非商用）常规体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54061A-FC46-98E4-A31C-DBF35AC9D2FE}"/>
              </a:ext>
            </a:extLst>
          </p:cNvPr>
          <p:cNvSpPr txBox="1"/>
          <p:nvPr/>
        </p:nvSpPr>
        <p:spPr>
          <a:xfrm>
            <a:off x="1189165" y="-1460886"/>
            <a:ext cx="4506019" cy="924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9500" dirty="0">
                <a:solidFill>
                  <a:srgbClr val="51473D"/>
                </a:solidFill>
                <a:latin typeface="+mj-lt"/>
                <a:ea typeface="SimSun" panose="02010600030101010101" pitchFamily="2" charset="-122"/>
                <a:cs typeface="Arial Hebrew" pitchFamily="2" charset="-79"/>
              </a:rPr>
              <a:t>3</a:t>
            </a:r>
            <a:endParaRPr kumimoji="1" lang="zh-CN" altLang="en-US" sz="59500" dirty="0">
              <a:solidFill>
                <a:srgbClr val="51473D"/>
              </a:solidFill>
              <a:latin typeface="+mj-lt"/>
              <a:ea typeface="SimSun" panose="02010600030101010101" pitchFamily="2" charset="-122"/>
              <a:cs typeface="Arial Hebrew" pitchFamily="2" charset="-79"/>
            </a:endParaRPr>
          </a:p>
        </p:txBody>
      </p:sp>
      <p:sp>
        <p:nvSpPr>
          <p:cNvPr id="7" name="矩形 18">
            <a:extLst>
              <a:ext uri="{FF2B5EF4-FFF2-40B4-BE49-F238E27FC236}">
                <a16:creationId xmlns:a16="http://schemas.microsoft.com/office/drawing/2014/main" id="{027C7428-7D6C-528E-EBDC-14B133707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449" y="3355185"/>
            <a:ext cx="5017452" cy="1705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富文本编辑器</a:t>
            </a:r>
            <a:endParaRPr lang="en-US" altLang="zh-CN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文本朗读功能</a:t>
            </a:r>
            <a:endParaRPr lang="en-US" altLang="zh-CN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语音自定义（说话人、语调心情）</a:t>
            </a:r>
            <a:endParaRPr lang="en-US" altLang="zh-CN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IP</a:t>
            </a: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属地显示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CB2C4F-2DA1-3C8A-EE35-09AAFD2EF9E8}"/>
              </a:ext>
            </a:extLst>
          </p:cNvPr>
          <p:cNvSpPr txBox="1"/>
          <p:nvPr/>
        </p:nvSpPr>
        <p:spPr bwMode="auto">
          <a:xfrm>
            <a:off x="1593702" y="2298439"/>
            <a:ext cx="3262432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6000" b="1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造字工房尚雅（非商用）常规体" pitchFamily="2" charset="-122"/>
                <a:ea typeface="造字工房尚雅（非商用）常规体" pitchFamily="2" charset="-122"/>
                <a:sym typeface="Calibri" panose="020F0502020204030204" pitchFamily="34" charset="0"/>
              </a:rPr>
              <a:t>发布文章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662E891-7429-7ED4-425F-899E40DAD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715" y="-565581"/>
            <a:ext cx="3382836" cy="732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41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12ED4D-CB33-E6F2-0E76-D598389D6C28}"/>
              </a:ext>
            </a:extLst>
          </p:cNvPr>
          <p:cNvSpPr/>
          <p:nvPr/>
        </p:nvSpPr>
        <p:spPr>
          <a:xfrm>
            <a:off x="-2" y="0"/>
            <a:ext cx="6884259" cy="6858000"/>
          </a:xfrm>
          <a:prstGeom prst="roundRect">
            <a:avLst/>
          </a:prstGeom>
          <a:gradFill flip="none" rotWithShape="1">
            <a:gsLst>
              <a:gs pos="44000">
                <a:srgbClr val="020204"/>
              </a:gs>
              <a:gs pos="100000">
                <a:srgbClr val="3D3D3F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 descr="e7d195523061f1c0c2b73831c94a3edc981f60e396d3e182073EE1468018468A7F192AE5E5CD515B6C3125F8AF6E4EE646174E8CF0B46FD19828DCE8CDA3B3A044A74F0E769C5FA8CB87AB6FC303C8BA3785FAC64AF542479CF2CAAFCCCB35E0498264C96F91358F8B749FD98BCFA5BD2C0EFD4A464260C1B63CAEEA02900387987532B6612B8FDC442854046B6EFF31">
            <a:extLst>
              <a:ext uri="{FF2B5EF4-FFF2-40B4-BE49-F238E27FC236}">
                <a16:creationId xmlns:a16="http://schemas.microsoft.com/office/drawing/2014/main" id="{3B0C0C33-DBBB-0037-0982-00BA4C007DDB}"/>
              </a:ext>
            </a:extLst>
          </p:cNvPr>
          <p:cNvSpPr txBox="1"/>
          <p:nvPr/>
        </p:nvSpPr>
        <p:spPr>
          <a:xfrm>
            <a:off x="812800" y="880707"/>
            <a:ext cx="3687763" cy="5289550"/>
          </a:xfrm>
          <a:custGeom>
            <a:avLst/>
            <a:gdLst/>
            <a:ahLst/>
            <a:cxnLst/>
            <a:rect l="l" t="t" r="r" b="b"/>
            <a:pathLst>
              <a:path w="3688148" h="5288802">
                <a:moveTo>
                  <a:pt x="2522693" y="604856"/>
                </a:moveTo>
                <a:cubicBezTo>
                  <a:pt x="2343203" y="914660"/>
                  <a:pt x="2156952" y="1214629"/>
                  <a:pt x="1963939" y="1504763"/>
                </a:cubicBezTo>
                <a:cubicBezTo>
                  <a:pt x="1770926" y="1794898"/>
                  <a:pt x="1580372" y="2068435"/>
                  <a:pt x="1392276" y="2325376"/>
                </a:cubicBezTo>
                <a:cubicBezTo>
                  <a:pt x="1204180" y="2582317"/>
                  <a:pt x="1024076" y="2818973"/>
                  <a:pt x="851962" y="3035344"/>
                </a:cubicBezTo>
                <a:cubicBezTo>
                  <a:pt x="679849" y="3251716"/>
                  <a:pt x="526176" y="3439811"/>
                  <a:pt x="390944" y="3599631"/>
                </a:cubicBezTo>
                <a:lnTo>
                  <a:pt x="2522693" y="3599631"/>
                </a:lnTo>
                <a:close/>
                <a:moveTo>
                  <a:pt x="2500564" y="0"/>
                </a:moveTo>
                <a:lnTo>
                  <a:pt x="2862003" y="0"/>
                </a:lnTo>
                <a:lnTo>
                  <a:pt x="2862003" y="3599631"/>
                </a:lnTo>
                <a:lnTo>
                  <a:pt x="3688148" y="3599631"/>
                </a:lnTo>
                <a:lnTo>
                  <a:pt x="3688148" y="3905747"/>
                </a:lnTo>
                <a:lnTo>
                  <a:pt x="2862003" y="3905747"/>
                </a:lnTo>
                <a:lnTo>
                  <a:pt x="2862003" y="5288802"/>
                </a:lnTo>
                <a:lnTo>
                  <a:pt x="2522693" y="5288802"/>
                </a:lnTo>
                <a:lnTo>
                  <a:pt x="2522693" y="3905747"/>
                </a:lnTo>
                <a:lnTo>
                  <a:pt x="0" y="3905747"/>
                </a:lnTo>
                <a:lnTo>
                  <a:pt x="0" y="3573814"/>
                </a:lnTo>
                <a:cubicBezTo>
                  <a:pt x="236042" y="3305809"/>
                  <a:pt x="475771" y="3017519"/>
                  <a:pt x="719189" y="2708943"/>
                </a:cubicBezTo>
                <a:cubicBezTo>
                  <a:pt x="962607" y="2400368"/>
                  <a:pt x="1195575" y="2088720"/>
                  <a:pt x="1418093" y="1773998"/>
                </a:cubicBezTo>
                <a:cubicBezTo>
                  <a:pt x="1640611" y="1459276"/>
                  <a:pt x="1845303" y="1149472"/>
                  <a:pt x="2032170" y="844585"/>
                </a:cubicBezTo>
                <a:cubicBezTo>
                  <a:pt x="2219036" y="539699"/>
                  <a:pt x="2375167" y="258170"/>
                  <a:pt x="2500564" y="0"/>
                </a:cubicBezTo>
                <a:close/>
              </a:path>
            </a:pathLst>
          </a:custGeom>
          <a:gradFill>
            <a:gsLst>
              <a:gs pos="0">
                <a:srgbClr val="FEEBC5">
                  <a:alpha val="16000"/>
                </a:srgbClr>
              </a:gs>
              <a:gs pos="100000">
                <a:srgbClr val="9A6B4D">
                  <a:alpha val="47000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59500" kern="0" dirty="0">
              <a:gradFill>
                <a:gsLst>
                  <a:gs pos="0">
                    <a:srgbClr val="FEEBC5">
                      <a:alpha val="16000"/>
                    </a:srgbClr>
                  </a:gs>
                  <a:gs pos="100000">
                    <a:srgbClr val="9A6B4D">
                      <a:alpha val="47000"/>
                    </a:srgbClr>
                  </a:gs>
                </a:gsLst>
                <a:lin ang="5400000" scaled="1"/>
              </a:gradFill>
              <a:latin typeface="Calibri" panose="020F0502020204030204" pitchFamily="34" charset="0"/>
              <a:ea typeface="微软雅黑 Light" panose="020B0502040204020203" pitchFamily="34" charset="-122"/>
              <a:sym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7DEE5E-F8E4-19C5-FDB5-CF55B04C4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905" y="-1516566"/>
            <a:ext cx="3168763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23268CC-4086-9A50-62B8-31409D8BEB87}"/>
              </a:ext>
            </a:extLst>
          </p:cNvPr>
          <p:cNvSpPr txBox="1"/>
          <p:nvPr/>
        </p:nvSpPr>
        <p:spPr bwMode="auto">
          <a:xfrm>
            <a:off x="1257225" y="2505670"/>
            <a:ext cx="8973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5400" b="1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造字工房尚雅（非商用）常规体" pitchFamily="2" charset="-122"/>
                <a:ea typeface="造字工房尚雅（非商用）常规体" pitchFamily="2" charset="-122"/>
                <a:sym typeface="Calibri" panose="020F0502020204030204" pitchFamily="34" charset="0"/>
              </a:rPr>
              <a:t>AI</a:t>
            </a:r>
            <a:r>
              <a:rPr lang="zh-CN" altLang="en-US" sz="5400" b="1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造字工房尚雅（非商用）常规体" pitchFamily="2" charset="-122"/>
                <a:ea typeface="造字工房尚雅（非商用）常规体" pitchFamily="2" charset="-122"/>
                <a:sym typeface="Calibri" panose="020F0502020204030204" pitchFamily="34" charset="0"/>
              </a:rPr>
              <a:t>图片语音</a:t>
            </a:r>
            <a:endParaRPr lang="zh-CN" altLang="en-US" sz="3600" b="1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造字工房尚雅（非商用）常规体" pitchFamily="2" charset="-122"/>
              <a:ea typeface="造字工房尚雅（非商用）常规体" pitchFamily="2" charset="-122"/>
              <a:sym typeface="Calibri" panose="020F0502020204030204" pitchFamily="34" charset="0"/>
            </a:endParaRPr>
          </a:p>
        </p:txBody>
      </p:sp>
      <p:sp>
        <p:nvSpPr>
          <p:cNvPr id="6" name="矩形 18">
            <a:extLst>
              <a:ext uri="{FF2B5EF4-FFF2-40B4-BE49-F238E27FC236}">
                <a16:creationId xmlns:a16="http://schemas.microsoft.com/office/drawing/2014/main" id="{8614B36F-ADEF-A5C5-E477-5A9C99637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3429000"/>
            <a:ext cx="5805138" cy="128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计算机视觉模型识别人像信息（性别、年龄、 颜值、是否戴眼镜、表情）</a:t>
            </a:r>
            <a:endParaRPr lang="en-US" altLang="zh-CN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自然语言处理模型根据人像表情智能播报结果</a:t>
            </a:r>
          </a:p>
        </p:txBody>
      </p:sp>
    </p:spTree>
    <p:extLst>
      <p:ext uri="{BB962C8B-B14F-4D97-AF65-F5344CB8AC3E}">
        <p14:creationId xmlns:p14="http://schemas.microsoft.com/office/powerpoint/2010/main" val="2770525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8CFC3A9D-3E65-2D91-1E97-BEE0EACF3DD3}"/>
              </a:ext>
            </a:extLst>
          </p:cNvPr>
          <p:cNvSpPr/>
          <p:nvPr/>
        </p:nvSpPr>
        <p:spPr>
          <a:xfrm rot="5400000" flipH="1">
            <a:off x="4626769" y="1033527"/>
            <a:ext cx="8272462" cy="6858000"/>
          </a:xfrm>
          <a:prstGeom prst="roundRect">
            <a:avLst/>
          </a:prstGeom>
          <a:gradFill flip="none" rotWithShape="1">
            <a:gsLst>
              <a:gs pos="44000">
                <a:srgbClr val="020204"/>
              </a:gs>
              <a:gs pos="100000">
                <a:srgbClr val="3D3D3F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87010-7A26-F2D3-E238-D6A0496EE454}"/>
              </a:ext>
            </a:extLst>
          </p:cNvPr>
          <p:cNvSpPr txBox="1"/>
          <p:nvPr/>
        </p:nvSpPr>
        <p:spPr>
          <a:xfrm>
            <a:off x="6509990" y="-1030243"/>
            <a:ext cx="4506019" cy="924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9500" dirty="0">
                <a:solidFill>
                  <a:srgbClr val="51473D"/>
                </a:solidFill>
                <a:latin typeface="+mj-lt"/>
                <a:ea typeface="SimSun" panose="02010600030101010101" pitchFamily="2" charset="-122"/>
                <a:cs typeface="Arial Hebrew" pitchFamily="2" charset="-79"/>
              </a:rPr>
              <a:t>5</a:t>
            </a:r>
            <a:endParaRPr kumimoji="1" lang="zh-CN" altLang="en-US" sz="59500" dirty="0">
              <a:solidFill>
                <a:srgbClr val="51473D"/>
              </a:solidFill>
              <a:latin typeface="+mj-lt"/>
              <a:ea typeface="SimSun" panose="02010600030101010101" pitchFamily="2" charset="-122"/>
              <a:cs typeface="Arial Hebrew" pitchFamily="2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70B029A-3384-293B-6F60-CF9BCBBA6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69" y="410625"/>
            <a:ext cx="3168763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C8509A-5EBA-41D0-0B18-60E45FAA4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810" y="1632665"/>
            <a:ext cx="3168763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4FE856-7A7D-EC6C-9756-2AA34E817883}"/>
              </a:ext>
            </a:extLst>
          </p:cNvPr>
          <p:cNvSpPr txBox="1"/>
          <p:nvPr/>
        </p:nvSpPr>
        <p:spPr bwMode="auto">
          <a:xfrm>
            <a:off x="6782914" y="2103783"/>
            <a:ext cx="3262432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6000" b="1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造字工房尚雅（非商用）常规体" pitchFamily="2" charset="-122"/>
                <a:ea typeface="造字工房尚雅（非商用）常规体" pitchFamily="2" charset="-122"/>
                <a:sym typeface="Calibri" panose="020F0502020204030204" pitchFamily="34" charset="0"/>
              </a:rPr>
              <a:t>个人主页</a:t>
            </a:r>
          </a:p>
        </p:txBody>
      </p:sp>
      <p:sp>
        <p:nvSpPr>
          <p:cNvPr id="11" name="矩形 18">
            <a:extLst>
              <a:ext uri="{FF2B5EF4-FFF2-40B4-BE49-F238E27FC236}">
                <a16:creationId xmlns:a16="http://schemas.microsoft.com/office/drawing/2014/main" id="{42A7CF9F-21E5-1AD1-5DF6-DE6FDC4E7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119446"/>
            <a:ext cx="5017452" cy="212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关注、粉丝功能</a:t>
            </a:r>
            <a:endParaRPr lang="en-US" altLang="zh-CN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管理员专属绿帽子</a:t>
            </a:r>
            <a:endParaRPr lang="en-US" altLang="zh-CN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可查看我的文章、评论</a:t>
            </a:r>
            <a:endParaRPr lang="en-US" altLang="zh-CN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支持自定义个性签名</a:t>
            </a:r>
            <a:endParaRPr lang="en-US" altLang="zh-CN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可修改除</a:t>
            </a:r>
            <a:r>
              <a:rPr lang="en-US" altLang="zh-CN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UID</a:t>
            </a: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外的所有个人信息</a:t>
            </a:r>
          </a:p>
        </p:txBody>
      </p:sp>
    </p:spTree>
    <p:extLst>
      <p:ext uri="{BB962C8B-B14F-4D97-AF65-F5344CB8AC3E}">
        <p14:creationId xmlns:p14="http://schemas.microsoft.com/office/powerpoint/2010/main" val="220507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59652634-2EB5-8E57-0EA4-C9545CD0C4B7}"/>
              </a:ext>
            </a:extLst>
          </p:cNvPr>
          <p:cNvSpPr/>
          <p:nvPr/>
        </p:nvSpPr>
        <p:spPr>
          <a:xfrm>
            <a:off x="-2" y="0"/>
            <a:ext cx="6566265" cy="6858000"/>
          </a:xfrm>
          <a:prstGeom prst="roundRect">
            <a:avLst/>
          </a:prstGeom>
          <a:gradFill flip="none" rotWithShape="1">
            <a:gsLst>
              <a:gs pos="44000">
                <a:srgbClr val="020204"/>
              </a:gs>
              <a:gs pos="100000">
                <a:srgbClr val="3D3D3F"/>
              </a:gs>
            </a:gsLst>
            <a:lin ang="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B63488D-739C-1204-B735-6BAF67340A68}"/>
              </a:ext>
            </a:extLst>
          </p:cNvPr>
          <p:cNvSpPr txBox="1"/>
          <p:nvPr/>
        </p:nvSpPr>
        <p:spPr>
          <a:xfrm>
            <a:off x="662329" y="-1574224"/>
            <a:ext cx="4506019" cy="924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9500" dirty="0">
                <a:solidFill>
                  <a:srgbClr val="4F4036"/>
                </a:solidFill>
                <a:latin typeface="+mj-lt"/>
                <a:ea typeface="SimSun" panose="02010600030101010101" pitchFamily="2" charset="-122"/>
                <a:cs typeface="Arial Hebrew" pitchFamily="2" charset="-79"/>
              </a:rPr>
              <a:t>6</a:t>
            </a:r>
            <a:endParaRPr kumimoji="1" lang="zh-CN" altLang="en-US" sz="59500" dirty="0">
              <a:solidFill>
                <a:srgbClr val="4F4036"/>
              </a:solidFill>
              <a:latin typeface="+mj-lt"/>
              <a:ea typeface="SimSun" panose="02010600030101010101" pitchFamily="2" charset="-122"/>
              <a:cs typeface="Arial Hebrew" pitchFamily="2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727352-3A48-B01A-B9E5-71B508CD2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653" y="-598735"/>
            <a:ext cx="3371932" cy="72977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D917CB-419D-4554-38AE-6E707CB9B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237" y="0"/>
            <a:ext cx="3168763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2C616E2-254F-5A31-F381-E0076321F77C}"/>
              </a:ext>
            </a:extLst>
          </p:cNvPr>
          <p:cNvSpPr txBox="1"/>
          <p:nvPr/>
        </p:nvSpPr>
        <p:spPr bwMode="auto">
          <a:xfrm>
            <a:off x="899404" y="2034456"/>
            <a:ext cx="4031873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6000" b="1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造字工房尚雅（非商用）常规体" pitchFamily="2" charset="-122"/>
                <a:ea typeface="造字工房尚雅（非商用）常规体" pitchFamily="2" charset="-122"/>
                <a:sym typeface="Calibri" panose="020F0502020204030204" pitchFamily="34" charset="0"/>
              </a:rPr>
              <a:t>管理员界面</a:t>
            </a:r>
          </a:p>
        </p:txBody>
      </p:sp>
      <p:sp>
        <p:nvSpPr>
          <p:cNvPr id="8" name="矩形 18">
            <a:extLst>
              <a:ext uri="{FF2B5EF4-FFF2-40B4-BE49-F238E27FC236}">
                <a16:creationId xmlns:a16="http://schemas.microsoft.com/office/drawing/2014/main" id="{38178AE9-FB0C-EF39-C44B-2995096B2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612" y="3050119"/>
            <a:ext cx="5017452" cy="1705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封禁、删除用户功能</a:t>
            </a:r>
            <a:endParaRPr lang="en-US" altLang="zh-CN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删除文章、评论功能</a:t>
            </a:r>
            <a:endParaRPr lang="en-US" altLang="zh-CN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gradFill>
                  <a:gsLst>
                    <a:gs pos="0">
                      <a:srgbClr val="FEEBC5"/>
                    </a:gs>
                    <a:gs pos="100000">
                      <a:srgbClr val="9A6B4D"/>
                    </a:gs>
                  </a:gsLst>
                  <a:lin ang="5400000" scaled="1"/>
                </a:gra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专属绿色昵称、标签</a:t>
            </a:r>
            <a:endParaRPr lang="en-US" altLang="zh-CN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gradFill>
                <a:gsLst>
                  <a:gs pos="0">
                    <a:srgbClr val="FEEBC5"/>
                  </a:gs>
                  <a:gs pos="100000">
                    <a:srgbClr val="9A6B4D"/>
                  </a:gs>
                </a:gsLst>
                <a:lin ang="5400000" scaled="1"/>
              </a:gra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935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</Words>
  <Application>Microsoft Office PowerPoint</Application>
  <PresentationFormat>宽屏</PresentationFormat>
  <Paragraphs>36</Paragraphs>
  <Slides>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等线</vt:lpstr>
      <vt:lpstr>等线 Light</vt:lpstr>
      <vt:lpstr>幼圆</vt:lpstr>
      <vt:lpstr>造字工房朗宋（非商用）常规体</vt:lpstr>
      <vt:lpstr>造字工房尚雅（非商用）常规体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huzhecheng</dc:creator>
  <cp:lastModifiedBy>huzhecheng</cp:lastModifiedBy>
  <cp:revision>1</cp:revision>
  <dcterms:created xsi:type="dcterms:W3CDTF">2022-08-22T09:16:13Z</dcterms:created>
  <dcterms:modified xsi:type="dcterms:W3CDTF">2022-08-22T09:17:04Z</dcterms:modified>
</cp:coreProperties>
</file>